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YaU+FcjOhIfojWNCmExO6M/cm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>
        <p:scale>
          <a:sx n="37" d="100"/>
          <a:sy n="37" d="100"/>
        </p:scale>
        <p:origin x="-115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23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89946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875211"/>
            <a:ext cx="9450977" cy="283464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Английский язык в первых классах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09805" y="7465422"/>
            <a:ext cx="6400800" cy="1752600"/>
          </a:xfrm>
        </p:spPr>
        <p:txBody>
          <a:bodyPr/>
          <a:lstStyle/>
          <a:p>
            <a:r>
              <a:rPr lang="ru-RU" dirty="0" smtClean="0"/>
              <a:t>2021-22 </a:t>
            </a:r>
            <a:r>
              <a:rPr lang="ru-RU" dirty="0" err="1" smtClean="0"/>
              <a:t>уч</a:t>
            </a:r>
            <a:r>
              <a:rPr lang="ru-RU" dirty="0" smtClean="0"/>
              <a:t> год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3017" y="0"/>
            <a:ext cx="12252960" cy="1143000"/>
          </a:xfrm>
        </p:spPr>
        <p:txBody>
          <a:bodyPr/>
          <a:lstStyle/>
          <a:p>
            <a:r>
              <a:rPr lang="ru-RU" dirty="0" smtClean="0"/>
              <a:t>ПЕДАГОГИ  И ПРОГРАММЫ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34831"/>
              </p:ext>
            </p:extLst>
          </p:nvPr>
        </p:nvGraphicFramePr>
        <p:xfrm>
          <a:off x="248194" y="1014194"/>
          <a:ext cx="17765487" cy="908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29"/>
                <a:gridCol w="5921829"/>
                <a:gridCol w="5921829"/>
              </a:tblGrid>
              <a:tr h="104049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Класс</a:t>
                      </a:r>
                      <a:r>
                        <a:rPr lang="ru-RU" sz="2800" baseline="0" dirty="0" smtClean="0"/>
                        <a:t> 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ФИО</a:t>
                      </a:r>
                      <a:r>
                        <a:rPr lang="ru-RU" sz="2800" baseline="0" dirty="0" smtClean="0"/>
                        <a:t> учителя 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Методическо</a:t>
                      </a:r>
                      <a:r>
                        <a:rPr lang="ru-RU" sz="2800" baseline="0" dirty="0" smtClean="0"/>
                        <a:t>е обеспечение программы </a:t>
                      </a:r>
                      <a:endParaRPr lang="ru-RU" sz="2800" dirty="0"/>
                    </a:p>
                  </a:txBody>
                  <a:tcPr/>
                </a:tc>
              </a:tr>
              <a:tr h="233413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1а /</a:t>
                      </a:r>
                      <a:r>
                        <a:rPr lang="ru-RU" sz="2800" dirty="0" err="1" smtClean="0"/>
                        <a:t>Пехотина</a:t>
                      </a:r>
                      <a:r>
                        <a:rPr lang="ru-RU" sz="2800" dirty="0" smtClean="0"/>
                        <a:t> Н.В. /2 группы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Радостева</a:t>
                      </a:r>
                      <a:r>
                        <a:rPr lang="ru-RU" sz="2800" dirty="0" smtClean="0"/>
                        <a:t> Жанна Владимировна, учитель первой категории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u="none" dirty="0" smtClean="0"/>
                        <a:t>“</a:t>
                      </a:r>
                      <a:r>
                        <a:rPr lang="ru-RU" sz="2800" b="0" u="none" dirty="0" smtClean="0"/>
                        <a:t>Живые правила чтения английского языка», под. ред.  Иванова Ю. </a:t>
                      </a:r>
                    </a:p>
                    <a:p>
                      <a:r>
                        <a:rPr lang="ru-RU" sz="2800" b="0" u="none" dirty="0" smtClean="0"/>
                        <a:t>(электронное пособие).</a:t>
                      </a:r>
                    </a:p>
                    <a:p>
                      <a:endParaRPr lang="ru-RU" sz="2800" b="0" u="none" dirty="0"/>
                    </a:p>
                  </a:txBody>
                  <a:tcPr/>
                </a:tc>
              </a:tr>
              <a:tr h="18864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1б/Михайлова Л.Н. /2 группы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dirty="0" smtClean="0"/>
                        <a:t>Щипицына Алёна </a:t>
                      </a:r>
                      <a:r>
                        <a:rPr lang="ru-RU" sz="2800" dirty="0" smtClean="0"/>
                        <a:t>Сергеевна, учитель </a:t>
                      </a:r>
                      <a:r>
                        <a:rPr lang="ru-RU" sz="2800" dirty="0" smtClean="0"/>
                        <a:t>первой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категории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Английский для первоклассников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(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Шишкова И.А., </a:t>
                      </a:r>
                      <a:r>
                        <a:rPr lang="ru-RU" sz="2800" b="0" i="1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Вербовская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М.Е. (под ред. Н.А. </a:t>
                      </a:r>
                      <a:r>
                        <a:rPr lang="ru-RU" sz="2800" b="0" i="1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Бонк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«Английский </a:t>
                      </a: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для младших школьников» </a:t>
                      </a: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ru-RU" sz="2800" b="0" u="none" dirty="0"/>
                    </a:p>
                  </a:txBody>
                  <a:tcPr/>
                </a:tc>
              </a:tr>
              <a:tr h="278177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1в/</a:t>
                      </a:r>
                      <a:r>
                        <a:rPr lang="ru-RU" sz="2800" dirty="0" err="1" smtClean="0"/>
                        <a:t>Чилякова</a:t>
                      </a:r>
                      <a:r>
                        <a:rPr lang="ru-RU" sz="2800" dirty="0" smtClean="0"/>
                        <a:t> Е.Г. /1 группа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Ермак Марина Игоревна, </a:t>
                      </a:r>
                      <a:endParaRPr lang="ru-RU" sz="2800" dirty="0" smtClean="0"/>
                    </a:p>
                    <a:p>
                      <a:r>
                        <a:rPr lang="ru-RU" sz="2800" smtClean="0"/>
                        <a:t>учитель </a:t>
                      </a:r>
                      <a:r>
                        <a:rPr lang="ru-RU" sz="2800" dirty="0" smtClean="0"/>
                        <a:t>первой категории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Английский для первоклассников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(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Шишкова И.А., </a:t>
                      </a:r>
                      <a:r>
                        <a:rPr lang="ru-RU" sz="2800" b="0" i="1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Вербовская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М.Е. (под ред. Н.А. </a:t>
                      </a:r>
                      <a:r>
                        <a:rPr lang="ru-RU" sz="2800" b="0" i="1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Бонк</a:t>
                      </a:r>
                      <a:r>
                        <a:rPr lang="ru-RU" sz="28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r>
                        <a:rPr lang="ru-RU" sz="2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«Английский язык для маленьких» )</a:t>
                      </a:r>
                      <a:endParaRPr lang="ru-RU" sz="2800" b="0" u="none" dirty="0"/>
                    </a:p>
                  </a:txBody>
                  <a:tcPr/>
                </a:tc>
              </a:tr>
              <a:tr h="10404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1г/ Сафронова Н.В ./2 группы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Шалаева</a:t>
                      </a:r>
                      <a:r>
                        <a:rPr lang="ru-RU" sz="2800" dirty="0" smtClean="0"/>
                        <a:t> Ирина Аркадьевна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Happy House 1</a:t>
                      </a:r>
                      <a:r>
                        <a:rPr lang="ru-RU" sz="2800" dirty="0" smtClean="0"/>
                        <a:t>. Издательство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Oxford University Press</a:t>
                      </a:r>
                      <a:endParaRPr lang="ru-RU" sz="2800" b="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4697" y="313827"/>
            <a:ext cx="8229600" cy="13190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dirty="0" smtClean="0"/>
              <a:t>Стоимость и периодичность занятий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8639" y="2005149"/>
            <a:ext cx="16315510" cy="33490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Количество занятий:  1 час в неделю </a:t>
            </a:r>
          </a:p>
          <a:p>
            <a:pPr algn="ctr">
              <a:buNone/>
            </a:pPr>
            <a:r>
              <a:rPr lang="ru-RU" sz="4000" b="1" dirty="0" smtClean="0"/>
              <a:t>Стоимость  200 рублей за 1 учебный час </a:t>
            </a:r>
          </a:p>
          <a:p>
            <a:pPr algn="ctr">
              <a:buNone/>
            </a:pPr>
            <a:r>
              <a:rPr lang="ru-RU" sz="4000" b="1" dirty="0" smtClean="0"/>
              <a:t>26 часов  в год</a:t>
            </a:r>
          </a:p>
          <a:p>
            <a:pPr algn="ctr">
              <a:buNone/>
            </a:pPr>
            <a:r>
              <a:rPr lang="ru-RU" sz="4000" b="1" dirty="0" smtClean="0"/>
              <a:t>Стоимость курса  5200,0 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pPr algn="ctr"/>
            <a:r>
              <a:rPr lang="ru-RU" sz="4000" b="1" dirty="0" smtClean="0"/>
              <a:t>Занятие - знакомство – вторая неделя сентября</a:t>
            </a:r>
          </a:p>
          <a:p>
            <a:pPr algn="ctr">
              <a:buNone/>
            </a:pPr>
            <a:endParaRPr lang="ru-RU" sz="4000" b="1" dirty="0" smtClean="0"/>
          </a:p>
          <a:p>
            <a:pPr algn="ctr"/>
            <a:r>
              <a:rPr lang="ru-RU" sz="4000" b="1" dirty="0" smtClean="0"/>
              <a:t>Отчётное занятие (английский праздник с участием родителей) – последняя неделя  апреля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189</Words>
  <Application>Microsoft Office PowerPoint</Application>
  <PresentationFormat>Произвольный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Английский язык в первых классах </vt:lpstr>
      <vt:lpstr>ПЕДАГОГИ  И ПРОГРАММЫ</vt:lpstr>
      <vt:lpstr>Стоимость и периодичность занятий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15</cp:revision>
  <dcterms:created xsi:type="dcterms:W3CDTF">2006-08-16T00:00:00Z</dcterms:created>
  <dcterms:modified xsi:type="dcterms:W3CDTF">2021-09-03T04:51:55Z</dcterms:modified>
</cp:coreProperties>
</file>