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22"/>
  </p:notesMasterIdLst>
  <p:sldIdLst>
    <p:sldId id="319" r:id="rId2"/>
    <p:sldId id="317" r:id="rId3"/>
    <p:sldId id="314" r:id="rId4"/>
    <p:sldId id="315" r:id="rId5"/>
    <p:sldId id="316" r:id="rId6"/>
    <p:sldId id="310" r:id="rId7"/>
    <p:sldId id="322" r:id="rId8"/>
    <p:sldId id="324" r:id="rId9"/>
    <p:sldId id="323" r:id="rId10"/>
    <p:sldId id="327" r:id="rId11"/>
    <p:sldId id="328" r:id="rId12"/>
    <p:sldId id="330" r:id="rId13"/>
    <p:sldId id="329" r:id="rId14"/>
    <p:sldId id="331" r:id="rId15"/>
    <p:sldId id="326" r:id="rId16"/>
    <p:sldId id="332" r:id="rId17"/>
    <p:sldId id="333" r:id="rId18"/>
    <p:sldId id="334" r:id="rId19"/>
    <p:sldId id="325" r:id="rId20"/>
    <p:sldId id="335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57192D36-9448-4821-9B4F-143D01F66EAE}">
          <p14:sldIdLst>
            <p14:sldId id="319"/>
            <p14:sldId id="317"/>
            <p14:sldId id="314"/>
            <p14:sldId id="315"/>
            <p14:sldId id="316"/>
            <p14:sldId id="310"/>
            <p14:sldId id="322"/>
            <p14:sldId id="324"/>
            <p14:sldId id="323"/>
            <p14:sldId id="327"/>
            <p14:sldId id="328"/>
            <p14:sldId id="330"/>
            <p14:sldId id="329"/>
            <p14:sldId id="331"/>
            <p14:sldId id="326"/>
            <p14:sldId id="332"/>
            <p14:sldId id="333"/>
            <p14:sldId id="334"/>
            <p14:sldId id="325"/>
            <p14:sldId id="335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84" d="100"/>
          <a:sy n="84" d="100"/>
        </p:scale>
        <p:origin x="-2394" y="-65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EC73B9-D181-4581-A013-48B730C7A0B4}" type="datetimeFigureOut">
              <a:rPr lang="ru-RU" smtClean="0"/>
              <a:pPr/>
              <a:t>25.02.2022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92A849-9D9D-4E35-AAE9-F95EDA1EED1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39460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77240" y="0"/>
            <a:ext cx="75438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3200400"/>
            <a:ext cx="7543800" cy="1524000"/>
          </a:xfrm>
        </p:spPr>
        <p:txBody>
          <a:bodyPr>
            <a:noAutofit/>
          </a:bodyPr>
          <a:lstStyle>
            <a:lvl1pPr>
              <a:defRPr sz="8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4724400"/>
            <a:ext cx="6858000" cy="990600"/>
          </a:xfrm>
        </p:spPr>
        <p:txBody>
          <a:bodyPr anchor="t" anchorCtr="0">
            <a:normAutofit/>
          </a:bodyPr>
          <a:lstStyle>
            <a:lvl1pPr marL="0" indent="0" algn="l">
              <a:buNone/>
              <a:defRPr sz="28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25.02.2022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Rectangle 6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85800"/>
            <a:ext cx="7239000" cy="3886200"/>
          </a:xfrm>
        </p:spPr>
        <p:txBody>
          <a:bodyPr vert="eaVert" anchor="t" anchorCtr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25.02.2022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2000" y="685801"/>
            <a:ext cx="1828800" cy="5410199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90800" y="685801"/>
            <a:ext cx="5715000" cy="4876800"/>
          </a:xfrm>
        </p:spPr>
        <p:txBody>
          <a:bodyPr vert="eaVert" anchor="t" anchorCtr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25.02.2022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25.02.2022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77240" y="0"/>
            <a:ext cx="75438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3276600"/>
            <a:ext cx="7543800" cy="1676400"/>
          </a:xfrm>
        </p:spPr>
        <p:txBody>
          <a:bodyPr anchor="b" anchorCtr="0"/>
          <a:lstStyle>
            <a:lvl1pPr algn="l">
              <a:defRPr sz="54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4953000"/>
            <a:ext cx="6858000" cy="91440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25.02.2022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Rectangle 7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0" y="609601"/>
            <a:ext cx="36576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609601"/>
            <a:ext cx="36576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25.02.2022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8952" y="609600"/>
            <a:ext cx="3657600" cy="6397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8952" y="1329264"/>
            <a:ext cx="36576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152" y="609600"/>
            <a:ext cx="3657600" cy="6397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1329264"/>
            <a:ext cx="36576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25.02.2022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1" name="Straight Connector 10"/>
          <p:cNvCxnSpPr/>
          <p:nvPr/>
        </p:nvCxnSpPr>
        <p:spPr>
          <a:xfrm>
            <a:off x="758952" y="1249362"/>
            <a:ext cx="36576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645152" y="1249362"/>
            <a:ext cx="36576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25.02.2022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25.02.2022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4572000"/>
            <a:ext cx="6784848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10866" y="457200"/>
            <a:ext cx="4594934" cy="4114799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2001" y="457200"/>
            <a:ext cx="2673657" cy="4114800"/>
          </a:xfrm>
        </p:spPr>
        <p:txBody>
          <a:bodyPr>
            <a:normAutofit/>
          </a:bodyPr>
          <a:lstStyle>
            <a:lvl1pPr marL="0" indent="0">
              <a:buNone/>
              <a:defRPr sz="21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25.02.2022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0" name="Straight Connector 9"/>
          <p:cNvCxnSpPr/>
          <p:nvPr/>
        </p:nvCxnSpPr>
        <p:spPr>
          <a:xfrm rot="5400000">
            <a:off x="1677194" y="2514600"/>
            <a:ext cx="3810000" cy="1588"/>
          </a:xfrm>
          <a:prstGeom prst="line">
            <a:avLst/>
          </a:prstGeom>
          <a:ln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952" y="4572000"/>
            <a:ext cx="6784848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240" y="457200"/>
            <a:ext cx="7543800" cy="2895600"/>
          </a:xfrm>
          <a:ln w="6350">
            <a:solidFill>
              <a:schemeClr val="tx2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0392" y="3505200"/>
            <a:ext cx="7391400" cy="804862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25.02.2022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2000" y="4572000"/>
            <a:ext cx="6781800" cy="16002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685800"/>
            <a:ext cx="7543800" cy="388620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48400" y="620877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  <a:latin typeface="+mn-lt"/>
              </a:defRPr>
            </a:lvl1pPr>
          </a:lstStyle>
          <a:p>
            <a:fld id="{B4C71EC6-210F-42DE-9C53-41977AD35B3D}" type="datetimeFigureOut">
              <a:rPr lang="ru-RU" smtClean="0"/>
              <a:pPr/>
              <a:t>25.02.2022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61999" y="6208776"/>
            <a:ext cx="48738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5687568"/>
            <a:ext cx="76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Rectangle 7"/>
          <p:cNvSpPr/>
          <p:nvPr/>
        </p:nvSpPr>
        <p:spPr>
          <a:xfrm>
            <a:off x="777240" y="0"/>
            <a:ext cx="7543800" cy="381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spcBef>
          <a:spcPct val="0"/>
        </a:spcBef>
        <a:buNone/>
        <a:defRPr sz="54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94360" indent="-27432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686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64592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1901952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8pPr>
      <a:lvl9pPr marL="24688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.tiff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15616" y="836713"/>
            <a:ext cx="7344816" cy="2232247"/>
          </a:xfrm>
        </p:spPr>
        <p:txBody>
          <a:bodyPr>
            <a:noAutofit/>
          </a:bodyPr>
          <a:lstStyle/>
          <a:p>
            <a:r>
              <a:rPr lang="ru-RU" sz="2400" dirty="0" smtClean="0">
                <a:solidFill>
                  <a:schemeClr val="bg1"/>
                </a:solidFill>
                <a:latin typeface="+mn-lt"/>
              </a:rPr>
              <a:t/>
            </a:r>
            <a:br>
              <a:rPr lang="ru-RU" sz="2400" dirty="0" smtClean="0">
                <a:solidFill>
                  <a:schemeClr val="bg1"/>
                </a:solidFill>
                <a:latin typeface="+mn-lt"/>
              </a:rPr>
            </a:br>
            <a:r>
              <a:rPr lang="ru-RU" sz="2400" dirty="0">
                <a:solidFill>
                  <a:schemeClr val="bg1"/>
                </a:solidFill>
                <a:latin typeface="+mn-lt"/>
              </a:rPr>
              <a:t/>
            </a:r>
            <a:br>
              <a:rPr lang="ru-RU" sz="2400" dirty="0">
                <a:solidFill>
                  <a:schemeClr val="bg1"/>
                </a:solidFill>
                <a:latin typeface="+mn-lt"/>
              </a:rPr>
            </a:br>
            <a:r>
              <a:rPr lang="ru-RU" sz="2400" dirty="0" smtClean="0">
                <a:solidFill>
                  <a:schemeClr val="bg1"/>
                </a:solidFill>
                <a:latin typeface="+mn-lt"/>
              </a:rPr>
              <a:t/>
            </a:r>
            <a:br>
              <a:rPr lang="ru-RU" sz="2400" dirty="0" smtClean="0">
                <a:solidFill>
                  <a:schemeClr val="bg1"/>
                </a:solidFill>
                <a:latin typeface="+mn-lt"/>
              </a:rPr>
            </a:br>
            <a:r>
              <a:rPr lang="ru-RU" sz="2400" dirty="0">
                <a:solidFill>
                  <a:schemeClr val="bg1"/>
                </a:solidFill>
                <a:latin typeface="+mn-lt"/>
              </a:rPr>
              <a:t/>
            </a:r>
            <a:br>
              <a:rPr lang="ru-RU" sz="2400" dirty="0">
                <a:solidFill>
                  <a:schemeClr val="bg1"/>
                </a:solidFill>
                <a:latin typeface="+mn-lt"/>
              </a:rPr>
            </a:br>
            <a:r>
              <a:rPr lang="ru-RU" sz="2400" dirty="0" smtClean="0">
                <a:solidFill>
                  <a:schemeClr val="bg1"/>
                </a:solidFill>
                <a:latin typeface="+mn-lt"/>
              </a:rPr>
              <a:t/>
            </a:r>
            <a:br>
              <a:rPr lang="ru-RU" sz="2400" dirty="0" smtClean="0">
                <a:solidFill>
                  <a:schemeClr val="bg1"/>
                </a:solidFill>
                <a:latin typeface="+mn-lt"/>
              </a:rPr>
            </a:br>
            <a:r>
              <a:rPr lang="ru-RU" sz="2400" dirty="0">
                <a:solidFill>
                  <a:schemeClr val="bg1"/>
                </a:solidFill>
                <a:latin typeface="+mn-lt"/>
              </a:rPr>
              <a:t/>
            </a:r>
            <a:br>
              <a:rPr lang="ru-RU" sz="2400" dirty="0">
                <a:solidFill>
                  <a:schemeClr val="bg1"/>
                </a:solidFill>
                <a:latin typeface="+mn-lt"/>
              </a:rPr>
            </a:br>
            <a:r>
              <a:rPr lang="ru-RU" sz="2400" dirty="0" smtClean="0">
                <a:solidFill>
                  <a:schemeClr val="bg1"/>
                </a:solidFill>
                <a:latin typeface="+mn-lt"/>
              </a:rPr>
              <a:t/>
            </a:r>
            <a:br>
              <a:rPr lang="ru-RU" sz="2400" dirty="0" smtClean="0">
                <a:solidFill>
                  <a:schemeClr val="bg1"/>
                </a:solidFill>
                <a:latin typeface="+mn-lt"/>
              </a:rPr>
            </a:br>
            <a:r>
              <a:rPr lang="ru-RU" sz="2400" dirty="0" smtClean="0">
                <a:solidFill>
                  <a:schemeClr val="bg1"/>
                </a:solidFill>
                <a:latin typeface="+mn-lt"/>
              </a:rPr>
              <a:t>Урок  внеклассного чтения </a:t>
            </a:r>
            <a:r>
              <a:rPr lang="ru-RU" sz="2400" dirty="0" smtClean="0">
                <a:solidFill>
                  <a:schemeClr val="bg1"/>
                </a:solidFill>
                <a:latin typeface="+mn-lt"/>
              </a:rPr>
              <a:t>« </a:t>
            </a:r>
            <a:r>
              <a:rPr lang="ru-RU" sz="2400" dirty="0" err="1" smtClean="0">
                <a:solidFill>
                  <a:schemeClr val="bg1"/>
                </a:solidFill>
                <a:latin typeface="+mn-lt"/>
              </a:rPr>
              <a:t>С.П.Алексеев</a:t>
            </a:r>
            <a:r>
              <a:rPr lang="ru-RU" sz="2400" dirty="0" smtClean="0">
                <a:solidFill>
                  <a:schemeClr val="bg1"/>
                </a:solidFill>
                <a:latin typeface="+mn-lt"/>
              </a:rPr>
              <a:t>. </a:t>
            </a:r>
            <a:br>
              <a:rPr lang="ru-RU" sz="2400" dirty="0" smtClean="0">
                <a:solidFill>
                  <a:schemeClr val="bg1"/>
                </a:solidFill>
                <a:latin typeface="+mn-lt"/>
              </a:rPr>
            </a:br>
            <a:r>
              <a:rPr lang="ru-RU" sz="2400" dirty="0" smtClean="0">
                <a:solidFill>
                  <a:schemeClr val="bg1"/>
                </a:solidFill>
                <a:latin typeface="+mn-lt"/>
              </a:rPr>
              <a:t>Подвиг </a:t>
            </a:r>
            <a:r>
              <a:rPr lang="ru-RU" sz="2400" dirty="0" smtClean="0">
                <a:solidFill>
                  <a:schemeClr val="bg1"/>
                </a:solidFill>
                <a:latin typeface="+mn-lt"/>
              </a:rPr>
              <a:t>Н. Гастелло</a:t>
            </a:r>
            <a:r>
              <a:rPr lang="ru-RU" sz="2400" dirty="0">
                <a:solidFill>
                  <a:schemeClr val="bg1"/>
                </a:solidFill>
                <a:latin typeface="+mn-lt"/>
              </a:rPr>
              <a:t>» </a:t>
            </a:r>
            <a:r>
              <a:rPr lang="ru-RU" sz="2400" dirty="0" smtClean="0">
                <a:solidFill>
                  <a:schemeClr val="bg1"/>
                </a:solidFill>
                <a:latin typeface="+mn-lt"/>
              </a:rPr>
              <a:t/>
            </a:r>
            <a:br>
              <a:rPr lang="ru-RU" sz="2400" dirty="0" smtClean="0">
                <a:solidFill>
                  <a:schemeClr val="bg1"/>
                </a:solidFill>
                <a:latin typeface="+mn-lt"/>
              </a:rPr>
            </a:br>
            <a:r>
              <a:rPr lang="ru-RU" sz="2400" dirty="0" smtClean="0">
                <a:solidFill>
                  <a:schemeClr val="bg1"/>
                </a:solidFill>
                <a:latin typeface="+mn-lt"/>
              </a:rPr>
              <a:t>(дистанционное обучение, модель </a:t>
            </a:r>
            <a:r>
              <a:rPr lang="ru-RU" sz="2400" dirty="0">
                <a:solidFill>
                  <a:schemeClr val="bg1"/>
                </a:solidFill>
                <a:latin typeface="+mn-lt"/>
              </a:rPr>
              <a:t>«Перевернутый класс</a:t>
            </a:r>
            <a:r>
              <a:rPr lang="ru-RU" sz="2400" dirty="0" smtClean="0">
                <a:solidFill>
                  <a:schemeClr val="bg1"/>
                </a:solidFill>
                <a:latin typeface="+mn-lt"/>
              </a:rPr>
              <a:t>» технологии смешанного обучения)</a:t>
            </a:r>
            <a:endParaRPr lang="ru-RU" sz="24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15616" y="4077072"/>
            <a:ext cx="7632848" cy="2088232"/>
          </a:xfrm>
        </p:spPr>
        <p:txBody>
          <a:bodyPr>
            <a:noAutofit/>
          </a:bodyPr>
          <a:lstStyle/>
          <a:p>
            <a:pPr lvl="0" algn="r">
              <a:buClr>
                <a:srgbClr val="AD0101"/>
              </a:buClr>
            </a:pPr>
            <a:r>
              <a:rPr lang="ru-RU" sz="1600" b="1" dirty="0" smtClean="0">
                <a:solidFill>
                  <a:prstClr val="black"/>
                </a:solidFill>
              </a:rPr>
              <a:t>Урок подготовила </a:t>
            </a:r>
            <a:endParaRPr lang="ru-RU" sz="1600" b="1" dirty="0">
              <a:solidFill>
                <a:prstClr val="black"/>
              </a:solidFill>
            </a:endParaRPr>
          </a:p>
          <a:p>
            <a:pPr lvl="0" algn="r">
              <a:buClr>
                <a:srgbClr val="AD0101"/>
              </a:buClr>
            </a:pPr>
            <a:r>
              <a:rPr lang="ru-RU" sz="1600" b="1" dirty="0">
                <a:solidFill>
                  <a:prstClr val="black"/>
                </a:solidFill>
              </a:rPr>
              <a:t>Гладких Е.А.,</a:t>
            </a:r>
          </a:p>
          <a:p>
            <a:pPr lvl="0" algn="r">
              <a:buClr>
                <a:srgbClr val="AD0101"/>
              </a:buClr>
            </a:pPr>
            <a:r>
              <a:rPr lang="ru-RU" sz="1600" b="1" dirty="0" smtClean="0">
                <a:solidFill>
                  <a:prstClr val="black"/>
                </a:solidFill>
              </a:rPr>
              <a:t>учителя </a:t>
            </a:r>
            <a:r>
              <a:rPr lang="ru-RU" sz="1600" b="1" dirty="0">
                <a:solidFill>
                  <a:prstClr val="black"/>
                </a:solidFill>
              </a:rPr>
              <a:t>начальных классов</a:t>
            </a:r>
          </a:p>
          <a:p>
            <a:pPr lvl="0" algn="r">
              <a:buClr>
                <a:srgbClr val="AD0101"/>
              </a:buClr>
            </a:pPr>
            <a:r>
              <a:rPr lang="ru-RU" sz="1600" b="1" dirty="0">
                <a:solidFill>
                  <a:prstClr val="black"/>
                </a:solidFill>
              </a:rPr>
              <a:t>  МАОУ «Гимназия №33»</a:t>
            </a:r>
          </a:p>
          <a:p>
            <a:pPr lvl="0" algn="r">
              <a:buClr>
                <a:srgbClr val="AD0101"/>
              </a:buClr>
            </a:pPr>
            <a:r>
              <a:rPr lang="ru-RU" sz="1600" b="1" dirty="0">
                <a:solidFill>
                  <a:prstClr val="black"/>
                </a:solidFill>
              </a:rPr>
              <a:t>г</a:t>
            </a:r>
            <a:r>
              <a:rPr lang="ru-RU" sz="1600" b="1" dirty="0" smtClean="0">
                <a:solidFill>
                  <a:prstClr val="black"/>
                </a:solidFill>
              </a:rPr>
              <a:t>. </a:t>
            </a:r>
            <a:r>
              <a:rPr lang="ru-RU" sz="1600" b="1" dirty="0">
                <a:solidFill>
                  <a:prstClr val="black"/>
                </a:solidFill>
              </a:rPr>
              <a:t>Пермь</a:t>
            </a:r>
          </a:p>
          <a:p>
            <a:pPr algn="r"/>
            <a:endParaRPr lang="ru-RU" sz="1600" b="1" dirty="0">
              <a:solidFill>
                <a:schemeClr val="tx1"/>
              </a:solidFill>
            </a:endParaRPr>
          </a:p>
        </p:txBody>
      </p:sp>
      <p:pic>
        <p:nvPicPr>
          <p:cNvPr id="4" name="Picture 2" descr="\\Server\сетевые документы\Символика\Logo_ok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1692" y="164125"/>
            <a:ext cx="1055078" cy="100818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24933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817583"/>
            <a:ext cx="7272807" cy="883226"/>
          </a:xfrm>
        </p:spPr>
        <p:txBody>
          <a:bodyPr>
            <a:normAutofit/>
          </a:bodyPr>
          <a:lstStyle/>
          <a:p>
            <a:r>
              <a:rPr lang="ru-RU" sz="4000" dirty="0" smtClean="0">
                <a:solidFill>
                  <a:srgbClr val="C00000"/>
                </a:solidFill>
              </a:rPr>
              <a:t>Тексты рассказов </a:t>
            </a:r>
            <a:r>
              <a:rPr lang="ru-RU" sz="4000" dirty="0" err="1" smtClean="0">
                <a:solidFill>
                  <a:srgbClr val="C00000"/>
                </a:solidFill>
              </a:rPr>
              <a:t>С.Алексеева</a:t>
            </a:r>
            <a:endParaRPr lang="ru-RU" sz="4000" dirty="0">
              <a:solidFill>
                <a:srgbClr val="C0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60848"/>
            <a:ext cx="9108504" cy="4032448"/>
          </a:xfrm>
        </p:spPr>
      </p:pic>
      <p:pic>
        <p:nvPicPr>
          <p:cNvPr id="5" name="Picture 2" descr="\\Server\сетевые документы\Символика\Logo_ok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1692" y="164125"/>
            <a:ext cx="1055078" cy="100818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78007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32" y="504093"/>
            <a:ext cx="7128791" cy="1196716"/>
          </a:xfrm>
        </p:spPr>
        <p:txBody>
          <a:bodyPr>
            <a:noAutofit/>
          </a:bodyPr>
          <a:lstStyle/>
          <a:p>
            <a:r>
              <a:rPr lang="ru-RU" sz="4000" dirty="0" smtClean="0">
                <a:solidFill>
                  <a:srgbClr val="C00000"/>
                </a:solidFill>
              </a:rPr>
              <a:t>Маршрутный лист домашнего задания</a:t>
            </a:r>
            <a:endParaRPr lang="ru-RU" sz="4000" dirty="0">
              <a:solidFill>
                <a:srgbClr val="C0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988840"/>
            <a:ext cx="9001000" cy="4452703"/>
          </a:xfrm>
        </p:spPr>
      </p:pic>
      <p:pic>
        <p:nvPicPr>
          <p:cNvPr id="5" name="Picture 2" descr="\\Server\сетевые документы\Символика\Logo_ok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055078" cy="100818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31691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dirty="0" smtClean="0">
                <a:solidFill>
                  <a:srgbClr val="C00000"/>
                </a:solidFill>
              </a:rPr>
              <a:t>Биография </a:t>
            </a:r>
            <a:r>
              <a:rPr lang="ru-RU" sz="4000" dirty="0" err="1" smtClean="0">
                <a:solidFill>
                  <a:srgbClr val="C00000"/>
                </a:solidFill>
              </a:rPr>
              <a:t>С.Алексеева</a:t>
            </a:r>
            <a:endParaRPr lang="ru-RU" sz="4000" dirty="0">
              <a:solidFill>
                <a:srgbClr val="C0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052736"/>
            <a:ext cx="9036496" cy="4466732"/>
          </a:xfrm>
        </p:spPr>
      </p:pic>
      <p:pic>
        <p:nvPicPr>
          <p:cNvPr id="5" name="Picture 2" descr="\\Server\сетевые документы\Символика\Logo_ok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1692" y="164125"/>
            <a:ext cx="1055078" cy="100818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73873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dirty="0" smtClean="0">
                <a:solidFill>
                  <a:srgbClr val="C00000"/>
                </a:solidFill>
              </a:rPr>
              <a:t>Использование тестов </a:t>
            </a:r>
            <a:endParaRPr lang="ru-RU" sz="4000" dirty="0">
              <a:solidFill>
                <a:srgbClr val="C0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101436"/>
            <a:ext cx="8856984" cy="4199772"/>
          </a:xfrm>
        </p:spPr>
      </p:pic>
      <p:pic>
        <p:nvPicPr>
          <p:cNvPr id="5" name="Picture 2" descr="\\Server\сетевые документы\Символика\Logo_ok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1692" y="164125"/>
            <a:ext cx="1055078" cy="100818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55173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6770" y="817582"/>
            <a:ext cx="6837638" cy="1202485"/>
          </a:xfrm>
        </p:spPr>
        <p:txBody>
          <a:bodyPr>
            <a:noAutofit/>
          </a:bodyPr>
          <a:lstStyle/>
          <a:p>
            <a:r>
              <a:rPr lang="ru-RU" sz="4000" dirty="0" err="1" smtClean="0">
                <a:solidFill>
                  <a:srgbClr val="C00000"/>
                </a:solidFill>
              </a:rPr>
              <a:t>Разноуровневые</a:t>
            </a:r>
            <a:r>
              <a:rPr lang="ru-RU" sz="4000" dirty="0" smtClean="0">
                <a:solidFill>
                  <a:srgbClr val="C00000"/>
                </a:solidFill>
              </a:rPr>
              <a:t> задания для команд</a:t>
            </a:r>
            <a:endParaRPr lang="ru-RU" sz="4000" dirty="0">
              <a:solidFill>
                <a:srgbClr val="C0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8840"/>
            <a:ext cx="9036496" cy="4113510"/>
          </a:xfrm>
        </p:spPr>
      </p:pic>
      <p:pic>
        <p:nvPicPr>
          <p:cNvPr id="5" name="Picture 2" descr="\\Server\сетевые документы\Символика\Logo_ok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1692" y="164125"/>
            <a:ext cx="1055078" cy="100818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70583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2000" y="4572000"/>
            <a:ext cx="6781800" cy="1305272"/>
          </a:xfrm>
        </p:spPr>
        <p:txBody>
          <a:bodyPr>
            <a:normAutofit/>
          </a:bodyPr>
          <a:lstStyle/>
          <a:p>
            <a:r>
              <a:rPr lang="ru-RU" sz="4000" dirty="0" smtClean="0">
                <a:solidFill>
                  <a:srgbClr val="C00000"/>
                </a:solidFill>
              </a:rPr>
              <a:t>Виртуальная  онлайн - доска</a:t>
            </a:r>
            <a:endParaRPr lang="ru-RU" sz="4000" dirty="0">
              <a:solidFill>
                <a:srgbClr val="C0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667195"/>
            <a:ext cx="8964488" cy="4301555"/>
          </a:xfrm>
        </p:spPr>
      </p:pic>
      <p:pic>
        <p:nvPicPr>
          <p:cNvPr id="5" name="Picture 2" descr="\\Server\сетевые документы\Символика\Logo_ok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055078" cy="100818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79411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dirty="0" smtClean="0">
                <a:solidFill>
                  <a:srgbClr val="C00000"/>
                </a:solidFill>
              </a:rPr>
              <a:t>Работа в сессионных залах</a:t>
            </a:r>
            <a:endParaRPr lang="ru-RU" sz="4000" dirty="0">
              <a:solidFill>
                <a:srgbClr val="C0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5" y="1068867"/>
            <a:ext cx="9036496" cy="4304349"/>
          </a:xfrm>
        </p:spPr>
      </p:pic>
      <p:pic>
        <p:nvPicPr>
          <p:cNvPr id="5" name="Picture 2" descr="\\Server\сетевые документы\Символика\Logo_ok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1692" y="164125"/>
            <a:ext cx="1055078" cy="100818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28331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188640"/>
            <a:ext cx="6781800" cy="1600200"/>
          </a:xfrm>
        </p:spPr>
        <p:txBody>
          <a:bodyPr>
            <a:normAutofit/>
          </a:bodyPr>
          <a:lstStyle/>
          <a:p>
            <a:r>
              <a:rPr lang="ru-RU" sz="4000" dirty="0" smtClean="0">
                <a:solidFill>
                  <a:srgbClr val="C00000"/>
                </a:solidFill>
              </a:rPr>
              <a:t>Представление командой  результата работы</a:t>
            </a:r>
            <a:endParaRPr lang="ru-RU" sz="4000" dirty="0">
              <a:solidFill>
                <a:srgbClr val="C0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916832"/>
            <a:ext cx="8640960" cy="4292434"/>
          </a:xfrm>
        </p:spPr>
      </p:pic>
    </p:spTree>
    <p:extLst>
      <p:ext uri="{BB962C8B-B14F-4D97-AF65-F5344CB8AC3E}">
        <p14:creationId xmlns:p14="http://schemas.microsoft.com/office/powerpoint/2010/main" val="2137798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980728"/>
            <a:ext cx="7992887" cy="811217"/>
          </a:xfrm>
        </p:spPr>
        <p:txBody>
          <a:bodyPr>
            <a:normAutofit/>
          </a:bodyPr>
          <a:lstStyle/>
          <a:p>
            <a:r>
              <a:rPr lang="ru-RU" sz="4000" dirty="0" smtClean="0">
                <a:solidFill>
                  <a:srgbClr val="C00000"/>
                </a:solidFill>
              </a:rPr>
              <a:t> Прием «Закончи предложение..»</a:t>
            </a:r>
            <a:endParaRPr lang="ru-RU" sz="4000" dirty="0">
              <a:solidFill>
                <a:srgbClr val="C0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988840"/>
            <a:ext cx="9233017" cy="4176464"/>
          </a:xfrm>
        </p:spPr>
      </p:pic>
      <p:pic>
        <p:nvPicPr>
          <p:cNvPr id="5" name="Picture 2" descr="\\Server\сетевые документы\Символика\Logo_ok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1692" y="164125"/>
            <a:ext cx="1055078" cy="100818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21440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C00000"/>
                </a:solidFill>
              </a:rPr>
              <a:t>Спасибо за внимание! 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229" y="685800"/>
            <a:ext cx="6825342" cy="3886200"/>
          </a:xfrm>
        </p:spPr>
      </p:pic>
    </p:spTree>
    <p:extLst>
      <p:ext uri="{BB962C8B-B14F-4D97-AF65-F5344CB8AC3E}">
        <p14:creationId xmlns:p14="http://schemas.microsoft.com/office/powerpoint/2010/main" val="2557872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7315" y="327455"/>
            <a:ext cx="7383071" cy="5799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\\Server\сетевые документы\Символика\Logo_ok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807" y="0"/>
            <a:ext cx="1018661" cy="90387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77842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0207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Перевернутый класс</a:t>
            </a:r>
            <a:endParaRPr lang="ru-RU" sz="3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ln w="12700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Работа дома</a:t>
            </a:r>
          </a:p>
          <a:p>
            <a:pPr marL="0" indent="0" algn="ctr">
              <a:buNone/>
            </a:pP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Times New Roman"/>
              </a:rPr>
              <a:t>I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Times New Roman"/>
              </a:rPr>
              <a:t> Этап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Calibri"/>
              <a:cs typeface="Times New Roman"/>
            </a:endParaRPr>
          </a:p>
          <a:p>
            <a:pPr marL="0" indent="0" algn="ctr">
              <a:buNone/>
            </a:pP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Times New Roman"/>
              </a:rPr>
              <a:t>Самостоятельное освоение материала</a:t>
            </a:r>
          </a:p>
          <a:p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/>
            </a:endParaRPr>
          </a:p>
          <a:p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ln w="12700">
            <a:solidFill>
              <a:schemeClr val="tx1"/>
            </a:solidFill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Работа в классе</a:t>
            </a:r>
          </a:p>
          <a:p>
            <a:pPr marL="0" indent="0" algn="ctr">
              <a:buNone/>
            </a:pP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II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этап</a:t>
            </a:r>
          </a:p>
          <a:p>
            <a:pPr marL="0" indent="0" algn="ctr">
              <a:buNone/>
            </a:pP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Times New Roman"/>
              </a:rPr>
              <a:t>Отработка учебного материала 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Times New Roman"/>
              </a:rPr>
              <a:t>под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Times New Roman"/>
              </a:rPr>
              <a:t>руководством 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Times New Roman"/>
              </a:rPr>
              <a:t>учителя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284984"/>
            <a:ext cx="2375242" cy="20882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4293096"/>
            <a:ext cx="3047973" cy="1728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 descr="\\Server\сетевые документы\Символика\Logo_ok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6510" y="222739"/>
            <a:ext cx="1429889" cy="126876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11495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579296" cy="1143000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</a:t>
            </a:r>
            <a:r>
              <a:rPr lang="ru-RU" sz="3600" dirty="0" smtClean="0">
                <a:solidFill>
                  <a:srgbClr val="C00000"/>
                </a:solidFill>
              </a:rPr>
              <a:t>Перевернутый класс: работа дома</a:t>
            </a:r>
            <a:endParaRPr lang="ru-RU" sz="3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62000" y="1268760"/>
            <a:ext cx="7543800" cy="3960440"/>
          </a:xfrm>
        </p:spPr>
        <p:txBody>
          <a:bodyPr>
            <a:normAutofit fontScale="92500" lnSpcReduction="10000"/>
          </a:bodyPr>
          <a:lstStyle/>
          <a:p>
            <a:r>
              <a:rPr lang="ru-RU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Самостоятельно </a:t>
            </a:r>
            <a:endParaRPr lang="ru-RU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ru-RU" sz="2000" dirty="0"/>
              <a:t>- </a:t>
            </a:r>
            <a:r>
              <a:rPr lang="ru-RU" sz="2000" b="1" i="1" dirty="0"/>
              <a:t>знакомиться</a:t>
            </a:r>
            <a:r>
              <a:rPr lang="ru-RU" sz="2000" dirty="0"/>
              <a:t> с новым </a:t>
            </a:r>
            <a:r>
              <a:rPr lang="ru-RU" sz="2000" dirty="0" smtClean="0"/>
              <a:t>материалом ;                             </a:t>
            </a:r>
            <a:endParaRPr lang="ru-RU" sz="2000" dirty="0"/>
          </a:p>
          <a:p>
            <a:pPr marL="0" indent="0">
              <a:buNone/>
            </a:pPr>
            <a:r>
              <a:rPr lang="ru-RU" sz="2000" dirty="0"/>
              <a:t>- </a:t>
            </a:r>
            <a:r>
              <a:rPr lang="ru-RU" sz="2000" b="1" i="1" dirty="0" smtClean="0"/>
              <a:t>воспринимает</a:t>
            </a:r>
            <a:r>
              <a:rPr lang="ru-RU" sz="2000" dirty="0" smtClean="0"/>
              <a:t> информацию;</a:t>
            </a:r>
            <a:endParaRPr lang="ru-RU" sz="2000" dirty="0"/>
          </a:p>
          <a:p>
            <a:pPr marL="0" indent="0">
              <a:buNone/>
            </a:pPr>
            <a:r>
              <a:rPr lang="ru-RU" sz="2000" dirty="0"/>
              <a:t>- </a:t>
            </a:r>
            <a:r>
              <a:rPr lang="ru-RU" sz="2000" b="1" i="1" dirty="0" smtClean="0"/>
              <a:t>выделяет</a:t>
            </a:r>
            <a:r>
              <a:rPr lang="ru-RU" sz="2000" dirty="0" smtClean="0"/>
              <a:t> </a:t>
            </a:r>
            <a:r>
              <a:rPr lang="ru-RU" sz="2000" dirty="0"/>
              <a:t>главное и существенное;</a:t>
            </a:r>
          </a:p>
          <a:p>
            <a:pPr marL="0" indent="0">
              <a:buNone/>
            </a:pPr>
            <a:r>
              <a:rPr lang="ru-RU" sz="2000" dirty="0"/>
              <a:t>- </a:t>
            </a:r>
            <a:r>
              <a:rPr lang="ru-RU" sz="2000" b="1" i="1" dirty="0"/>
              <a:t>выявляет </a:t>
            </a:r>
            <a:r>
              <a:rPr lang="ru-RU" sz="2000" dirty="0"/>
              <a:t>пробелы в усвоении материала с помощью тренировочных тестов</a:t>
            </a:r>
            <a:endParaRPr lang="ru-RU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Главное !</a:t>
            </a:r>
          </a:p>
          <a:p>
            <a:pPr marL="0" indent="0">
              <a:buNone/>
            </a:pPr>
            <a:r>
              <a:rPr lang="ru-RU" sz="2200" b="1" dirty="0" smtClean="0"/>
              <a:t>    Ученик </a:t>
            </a:r>
            <a:r>
              <a:rPr lang="ru-RU" sz="2200" b="1" dirty="0"/>
              <a:t>самостоятельно </a:t>
            </a:r>
            <a:endParaRPr lang="ru-RU" sz="2200" b="1" dirty="0" smtClean="0"/>
          </a:p>
          <a:p>
            <a:pPr marL="0" indent="0">
              <a:buNone/>
            </a:pPr>
            <a:r>
              <a:rPr lang="ru-RU" sz="2200" dirty="0" smtClean="0"/>
              <a:t>- </a:t>
            </a:r>
            <a:r>
              <a:rPr lang="ru-RU" sz="2200" b="1" i="1" dirty="0"/>
              <a:t>регулируе</a:t>
            </a:r>
            <a:r>
              <a:rPr lang="ru-RU" sz="2200" dirty="0"/>
              <a:t>т продолжительность и  темп изучения </a:t>
            </a:r>
            <a:r>
              <a:rPr lang="ru-RU" sz="2200" dirty="0" smtClean="0"/>
              <a:t>материала;</a:t>
            </a:r>
          </a:p>
          <a:p>
            <a:pPr marL="0" indent="0">
              <a:buNone/>
            </a:pPr>
            <a:r>
              <a:rPr lang="ru-RU" sz="2200" dirty="0" smtClean="0"/>
              <a:t> </a:t>
            </a:r>
            <a:r>
              <a:rPr lang="ru-RU" sz="2200" dirty="0"/>
              <a:t>- </a:t>
            </a:r>
            <a:r>
              <a:rPr lang="ru-RU" sz="2200" b="1" i="1" dirty="0"/>
              <a:t>сам выбирает </a:t>
            </a:r>
            <a:r>
              <a:rPr lang="ru-RU" sz="2200" dirty="0"/>
              <a:t>место для </a:t>
            </a:r>
            <a:r>
              <a:rPr lang="ru-RU" sz="2200" dirty="0" smtClean="0"/>
              <a:t>работы;</a:t>
            </a:r>
            <a:endParaRPr lang="ru-RU" sz="2200" dirty="0"/>
          </a:p>
          <a:p>
            <a:pPr marL="0" indent="0">
              <a:buNone/>
            </a:pPr>
            <a:r>
              <a:rPr lang="ru-RU" sz="2200" dirty="0"/>
              <a:t>- </a:t>
            </a:r>
            <a:r>
              <a:rPr lang="ru-RU" sz="2200" dirty="0" smtClean="0"/>
              <a:t> </a:t>
            </a:r>
            <a:r>
              <a:rPr lang="ru-RU" sz="2200" b="1" i="1" dirty="0" smtClean="0"/>
              <a:t>осуществляе</a:t>
            </a:r>
            <a:r>
              <a:rPr lang="ru-RU" sz="2200" dirty="0" smtClean="0"/>
              <a:t>т самоконтроль</a:t>
            </a:r>
            <a:endParaRPr lang="ru-RU" sz="2200" b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8609" y="5085184"/>
            <a:ext cx="2046903" cy="11471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 descr="\\Server\сетевые документы\Символика\Logo_ok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58" y="116632"/>
            <a:ext cx="1429889" cy="126876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33590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507288" cy="922114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</a:t>
            </a:r>
            <a:r>
              <a:rPr lang="ru-RU" sz="3200" dirty="0" smtClean="0">
                <a:solidFill>
                  <a:srgbClr val="C00000"/>
                </a:solidFill>
              </a:rPr>
              <a:t>Перевернутый </a:t>
            </a:r>
            <a:r>
              <a:rPr lang="ru-RU" sz="3200" dirty="0">
                <a:solidFill>
                  <a:srgbClr val="C00000"/>
                </a:solidFill>
              </a:rPr>
              <a:t>класс: работа </a:t>
            </a:r>
            <a:r>
              <a:rPr lang="ru-RU" sz="3200" dirty="0" smtClean="0">
                <a:solidFill>
                  <a:srgbClr val="C00000"/>
                </a:solidFill>
              </a:rPr>
              <a:t>в классе</a:t>
            </a:r>
            <a:endParaRPr lang="ru-RU" sz="32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539552" y="1268761"/>
            <a:ext cx="8424936" cy="2990562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2000" dirty="0" smtClean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000" b="1" dirty="0" smtClean="0">
                <a:ea typeface="Calibri"/>
                <a:cs typeface="Times New Roman"/>
              </a:rPr>
              <a:t>С </a:t>
            </a:r>
            <a:r>
              <a:rPr lang="ru-RU" sz="2000" b="1" dirty="0">
                <a:ea typeface="Calibri"/>
                <a:cs typeface="Times New Roman"/>
              </a:rPr>
              <a:t>помощью </a:t>
            </a:r>
            <a:r>
              <a:rPr lang="ru-RU" sz="2000" b="1" dirty="0" smtClean="0">
                <a:ea typeface="Calibri"/>
                <a:cs typeface="Times New Roman"/>
              </a:rPr>
              <a:t>дополнительного материала ученик под руководством учителя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000" b="1" dirty="0" smtClean="0">
                <a:ea typeface="Calibri"/>
                <a:cs typeface="Times New Roman"/>
              </a:rPr>
              <a:t> </a:t>
            </a:r>
            <a:r>
              <a:rPr lang="ru-RU" sz="2000" b="1" dirty="0">
                <a:ea typeface="Calibri"/>
                <a:cs typeface="Times New Roman"/>
              </a:rPr>
              <a:t>- </a:t>
            </a:r>
            <a:r>
              <a:rPr lang="ru-RU" sz="2000" b="1" i="1" dirty="0">
                <a:ea typeface="Calibri"/>
                <a:cs typeface="Times New Roman"/>
              </a:rPr>
              <a:t>осуществляет </a:t>
            </a:r>
            <a:r>
              <a:rPr lang="ru-RU" sz="2000" b="1" dirty="0">
                <a:ea typeface="Calibri"/>
                <a:cs typeface="Times New Roman"/>
              </a:rPr>
              <a:t>исследовательскую </a:t>
            </a:r>
            <a:r>
              <a:rPr lang="ru-RU" sz="2000" b="1" dirty="0" smtClean="0">
                <a:ea typeface="Calibri"/>
                <a:cs typeface="Times New Roman"/>
              </a:rPr>
              <a:t>работу; </a:t>
            </a:r>
            <a:endParaRPr lang="ru-RU" sz="2000" b="1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000" b="1" dirty="0">
                <a:ea typeface="Calibri"/>
                <a:cs typeface="Times New Roman"/>
              </a:rPr>
              <a:t>- </a:t>
            </a:r>
            <a:r>
              <a:rPr lang="ru-RU" sz="2000" b="1" i="1" dirty="0">
                <a:ea typeface="Calibri"/>
                <a:cs typeface="Times New Roman"/>
              </a:rPr>
              <a:t>находит </a:t>
            </a:r>
            <a:r>
              <a:rPr lang="ru-RU" sz="2000" b="1" dirty="0">
                <a:ea typeface="Calibri"/>
                <a:cs typeface="Times New Roman"/>
              </a:rPr>
              <a:t>пути решения  предложенных </a:t>
            </a:r>
            <a:r>
              <a:rPr lang="ru-RU" sz="2000" b="1" dirty="0" smtClean="0">
                <a:ea typeface="Calibri"/>
                <a:cs typeface="Times New Roman"/>
              </a:rPr>
              <a:t>проблем;</a:t>
            </a:r>
            <a:endParaRPr lang="ru-RU" sz="2000" b="1" dirty="0">
              <a:ea typeface="Calibri"/>
              <a:cs typeface="Times New Roman"/>
            </a:endParaRPr>
          </a:p>
          <a:p>
            <a:pPr marL="342900" indent="-342900">
              <a:buFontTx/>
              <a:buChar char="-"/>
            </a:pPr>
            <a:r>
              <a:rPr lang="ru-RU" sz="2000" b="1" i="1" dirty="0" smtClean="0">
                <a:ea typeface="Calibri"/>
                <a:cs typeface="Times New Roman"/>
              </a:rPr>
              <a:t>выявляет </a:t>
            </a:r>
            <a:r>
              <a:rPr lang="ru-RU" sz="2000" b="1" i="1" dirty="0">
                <a:ea typeface="Calibri"/>
                <a:cs typeface="Times New Roman"/>
              </a:rPr>
              <a:t>и устраняет</a:t>
            </a:r>
            <a:r>
              <a:rPr lang="ru-RU" sz="2000" b="1" dirty="0">
                <a:ea typeface="Calibri"/>
                <a:cs typeface="Times New Roman"/>
              </a:rPr>
              <a:t>  </a:t>
            </a:r>
            <a:r>
              <a:rPr lang="ru-RU" sz="2000" b="1" dirty="0" smtClean="0">
                <a:ea typeface="Calibri"/>
                <a:cs typeface="Times New Roman"/>
              </a:rPr>
              <a:t>пробелы в знаниях</a:t>
            </a:r>
          </a:p>
          <a:p>
            <a:pPr marL="342900" indent="-342900">
              <a:buFontTx/>
              <a:buChar char="-"/>
            </a:pPr>
            <a:r>
              <a:rPr lang="ru-RU" sz="2000" b="1" i="1" dirty="0" smtClean="0">
                <a:cs typeface="Times New Roman"/>
              </a:rPr>
              <a:t>осуществляет</a:t>
            </a:r>
            <a:r>
              <a:rPr lang="ru-RU" sz="2000" b="1" dirty="0" smtClean="0">
                <a:cs typeface="Times New Roman"/>
              </a:rPr>
              <a:t> контроль и рефлексию</a:t>
            </a:r>
            <a:endParaRPr lang="ru-RU" sz="2000" b="1" dirty="0"/>
          </a:p>
        </p:txBody>
      </p:sp>
      <p:pic>
        <p:nvPicPr>
          <p:cNvPr id="5122" name="Picture 2" descr="C:\Users\User\Desktop\bigstock_Classroom_33454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4293096"/>
            <a:ext cx="2761088" cy="1841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User\Desktop\xUYcgoVyLZw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331824"/>
            <a:ext cx="1841500" cy="184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User\Desktop\0013-013-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4285117"/>
            <a:ext cx="2520280" cy="1890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\\Server\сетевые документы\Символика\Logo_ok.t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0440" y="0"/>
            <a:ext cx="1429889" cy="126876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15306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12" y="2539"/>
            <a:ext cx="8458316" cy="5994666"/>
          </a:xfrm>
        </p:spPr>
      </p:pic>
      <p:pic>
        <p:nvPicPr>
          <p:cNvPr id="5" name="Picture 2" descr="\\Server\сетевые документы\Символика\Logo_ok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4083" y="116632"/>
            <a:ext cx="1105278" cy="98072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1429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47664" y="-531440"/>
            <a:ext cx="7344816" cy="2232248"/>
          </a:xfrm>
        </p:spPr>
        <p:txBody>
          <a:bodyPr>
            <a:normAutofit/>
          </a:bodyPr>
          <a:lstStyle/>
          <a:p>
            <a:r>
              <a:rPr lang="ru-RU" sz="2700" b="1" dirty="0">
                <a:solidFill>
                  <a:srgbClr val="C00000"/>
                </a:solidFill>
              </a:rPr>
              <a:t>Как организовать дистанционное обучение в модели </a:t>
            </a:r>
            <a:r>
              <a:rPr lang="ru-RU" sz="2700" b="1" dirty="0" smtClean="0">
                <a:solidFill>
                  <a:srgbClr val="C00000"/>
                </a:solidFill>
              </a:rPr>
              <a:t>  «Перевернутый класс»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32656"/>
            <a:ext cx="11080304" cy="5760640"/>
          </a:xfrm>
        </p:spPr>
      </p:pic>
      <p:pic>
        <p:nvPicPr>
          <p:cNvPr id="5" name="Picture 2" descr="\\Server\сетевые документы\Символика\Logo_ok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055078" cy="100818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16032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47664" y="548680"/>
            <a:ext cx="6781800" cy="864096"/>
          </a:xfrm>
        </p:spPr>
        <p:txBody>
          <a:bodyPr>
            <a:normAutofit/>
          </a:bodyPr>
          <a:lstStyle/>
          <a:p>
            <a:r>
              <a:rPr lang="ru-RU" sz="4000" dirty="0" smtClean="0">
                <a:solidFill>
                  <a:srgbClr val="C00000"/>
                </a:solidFill>
              </a:rPr>
              <a:t>                 Блог – урок </a:t>
            </a:r>
            <a:endParaRPr lang="ru-RU" sz="4000" dirty="0">
              <a:solidFill>
                <a:srgbClr val="C0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36" y="1628800"/>
            <a:ext cx="9154136" cy="4463485"/>
          </a:xfrm>
        </p:spPr>
      </p:pic>
      <p:pic>
        <p:nvPicPr>
          <p:cNvPr id="5" name="Picture 2" descr="\\Server\сетевые документы\Символика\Logo_ok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1692" y="164125"/>
            <a:ext cx="1055078" cy="100818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97152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63688" y="668217"/>
            <a:ext cx="6264696" cy="888575"/>
          </a:xfrm>
        </p:spPr>
        <p:txBody>
          <a:bodyPr>
            <a:normAutofit fontScale="90000"/>
          </a:bodyPr>
          <a:lstStyle/>
          <a:p>
            <a:r>
              <a:rPr lang="ru-RU" sz="4000" b="1" dirty="0" smtClean="0">
                <a:solidFill>
                  <a:srgbClr val="C00000"/>
                </a:solidFill>
                <a:latin typeface="+mn-lt"/>
              </a:rPr>
              <a:t>Рекомендации для родителей</a:t>
            </a:r>
            <a:endParaRPr lang="ru-RU" sz="4000" b="1" dirty="0">
              <a:solidFill>
                <a:srgbClr val="C00000"/>
              </a:solidFill>
              <a:latin typeface="+mn-lt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44824"/>
            <a:ext cx="9144000" cy="4176464"/>
          </a:xfrm>
        </p:spPr>
      </p:pic>
      <p:pic>
        <p:nvPicPr>
          <p:cNvPr id="5" name="Picture 2" descr="\\Server\сетевые документы\Символика\Logo_ok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1692" y="164125"/>
            <a:ext cx="1055078" cy="100818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67665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NewsPrint">
  <a:themeElements>
    <a:clrScheme name="NewsPrint">
      <a:dk1>
        <a:sysClr val="windowText" lastClr="000000"/>
      </a:dk1>
      <a:lt1>
        <a:sysClr val="window" lastClr="FFFFFF"/>
      </a:lt1>
      <a:dk2>
        <a:srgbClr val="303030"/>
      </a:dk2>
      <a:lt2>
        <a:srgbClr val="DEDEE0"/>
      </a:lt2>
      <a:accent1>
        <a:srgbClr val="AD0101"/>
      </a:accent1>
      <a:accent2>
        <a:srgbClr val="726056"/>
      </a:accent2>
      <a:accent3>
        <a:srgbClr val="AC956E"/>
      </a:accent3>
      <a:accent4>
        <a:srgbClr val="808DA9"/>
      </a:accent4>
      <a:accent5>
        <a:srgbClr val="424E5B"/>
      </a:accent5>
      <a:accent6>
        <a:srgbClr val="730E00"/>
      </a:accent6>
      <a:hlink>
        <a:srgbClr val="D26900"/>
      </a:hlink>
      <a:folHlink>
        <a:srgbClr val="D89243"/>
      </a:folHlink>
    </a:clrScheme>
    <a:fontScheme name="NewsPrint">
      <a:majorFont>
        <a:latin typeface="Impact"/>
        <a:ea typeface=""/>
        <a:cs typeface=""/>
        <a:font script="Jpan" typeface="HGP創英角ｺﾞｼｯｸUB"/>
        <a:font script="Hang" typeface="HY견고딕"/>
        <a:font script="Hans" typeface="微软雅黑"/>
        <a:font script="Hant" typeface="微軟正黑體"/>
        <a:font script="Arab" typeface="Tahoma"/>
        <a:font script="Hebr" typeface="To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NewsPrint">
      <a:fillStyleLst>
        <a:solidFill>
          <a:schemeClr val="phClr"/>
        </a:solidFill>
        <a:gradFill rotWithShape="1">
          <a:gsLst>
            <a:gs pos="0">
              <a:schemeClr val="phClr">
                <a:tint val="37000"/>
                <a:hueMod val="100000"/>
                <a:satMod val="200000"/>
                <a:lumMod val="88000"/>
              </a:schemeClr>
            </a:gs>
            <a:gs pos="100000">
              <a:schemeClr val="phClr">
                <a:tint val="53000"/>
                <a:shade val="100000"/>
                <a:hueMod val="100000"/>
                <a:satMod val="350000"/>
                <a:lumMod val="79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83000"/>
                <a:shade val="100000"/>
                <a:alpha val="100000"/>
                <a:hueMod val="100000"/>
                <a:satMod val="220000"/>
                <a:lumMod val="90000"/>
              </a:schemeClr>
            </a:gs>
            <a:gs pos="76000">
              <a:schemeClr val="phClr">
                <a:shade val="100000"/>
              </a:schemeClr>
            </a:gs>
            <a:gs pos="100000">
              <a:schemeClr val="phClr">
                <a:shade val="93000"/>
                <a:alpha val="100000"/>
                <a:satMod val="100000"/>
                <a:lumMod val="93000"/>
              </a:schemeClr>
            </a:gs>
          </a:gsLst>
          <a:path path="circle">
            <a:fillToRect l="15000" t="15000" r="100000" b="100000"/>
          </a:path>
        </a:gradFill>
      </a:fillStyleLst>
      <a:lnStyleLst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12700" dir="528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2700">
            <a:bevelT w="31750" h="127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3000"/>
              </a:schemeClr>
            </a:gs>
            <a:gs pos="100000">
              <a:schemeClr val="phClr">
                <a:shade val="55000"/>
              </a:schemeClr>
            </a:gs>
          </a:gsLst>
          <a:lin ang="5400000" scaled="1"/>
        </a:gradFill>
        <a:blipFill rotWithShape="1">
          <a:blip xmlns:r="http://schemas.openxmlformats.org/officeDocument/2006/relationships" r:embed="rId1">
            <a:duotone>
              <a:schemeClr val="phClr">
                <a:shade val="20000"/>
                <a:satMod val="350000"/>
                <a:lumMod val="125000"/>
              </a:schemeClr>
              <a:schemeClr val="phClr">
                <a:tint val="90000"/>
                <a:satMod val="25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Newsprint</Template>
  <TotalTime>908</TotalTime>
  <Words>188</Words>
  <Application>Microsoft Office PowerPoint</Application>
  <PresentationFormat>Экран (4:3)</PresentationFormat>
  <Paragraphs>44</Paragraphs>
  <Slides>20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NewsPrint</vt:lpstr>
      <vt:lpstr>       Урок  внеклассного чтения « С.П.Алексеев.  Подвиг Н. Гастелло»  (дистанционное обучение, модель «Перевернутый класс» технологии смешанного обучения)</vt:lpstr>
      <vt:lpstr>Презентация PowerPoint</vt:lpstr>
      <vt:lpstr>Перевернутый класс</vt:lpstr>
      <vt:lpstr>        Перевернутый класс: работа дома</vt:lpstr>
      <vt:lpstr>                  Перевернутый класс: работа в классе</vt:lpstr>
      <vt:lpstr>Презентация PowerPoint</vt:lpstr>
      <vt:lpstr>Как организовать дистанционное обучение в модели   «Перевернутый класс»</vt:lpstr>
      <vt:lpstr>                 Блог – урок </vt:lpstr>
      <vt:lpstr>Рекомендации для родителей</vt:lpstr>
      <vt:lpstr>Тексты рассказов С.Алексеева</vt:lpstr>
      <vt:lpstr>Маршрутный лист домашнего задания</vt:lpstr>
      <vt:lpstr>Биография С.Алексеева</vt:lpstr>
      <vt:lpstr>Использование тестов </vt:lpstr>
      <vt:lpstr>Разноуровневые задания для команд</vt:lpstr>
      <vt:lpstr>Виртуальная  онлайн - доска</vt:lpstr>
      <vt:lpstr>Работа в сессионных залах</vt:lpstr>
      <vt:lpstr>Представление командой  результата работы</vt:lpstr>
      <vt:lpstr> Прием «Закончи предложение..»</vt:lpstr>
      <vt:lpstr>Спасибо за внимание! 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Как правильно планировать семейный бюджет</dc:title>
  <dc:creator>User</dc:creator>
  <cp:lastModifiedBy>Гладких Елена Александровна</cp:lastModifiedBy>
  <cp:revision>91</cp:revision>
  <dcterms:created xsi:type="dcterms:W3CDTF">2018-08-23T06:47:02Z</dcterms:created>
  <dcterms:modified xsi:type="dcterms:W3CDTF">2022-02-25T06:02:28Z</dcterms:modified>
</cp:coreProperties>
</file>