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70" r:id="rId11"/>
    <p:sldId id="298" r:id="rId12"/>
    <p:sldId id="297" r:id="rId13"/>
    <p:sldId id="296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4" r:id="rId28"/>
    <p:sldId id="289" r:id="rId29"/>
    <p:sldId id="290" r:id="rId30"/>
    <p:sldId id="291" r:id="rId31"/>
    <p:sldId id="292" r:id="rId32"/>
    <p:sldId id="288" r:id="rId33"/>
    <p:sldId id="295" r:id="rId34"/>
    <p:sldId id="294" r:id="rId35"/>
  </p:sldIdLst>
  <p:sldSz cx="14630400" cy="8229600"/>
  <p:notesSz cx="8229600" cy="14630400"/>
  <p:embeddedFontLst>
    <p:embeddedFont>
      <p:font typeface="Mukta Light" charset="0"/>
      <p:regular r:id="rId37"/>
    </p:embeddedFont>
    <p:embeddedFont>
      <p:font typeface="Prompt Medium" charset="-34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Microsoft YaHei UI Light" pitchFamily="34" charset="-122"/>
      <p:regular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02" d="100"/>
          <a:sy n="102" d="100"/>
        </p:scale>
        <p:origin x="-90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bg1"/>
                </a:solidFill>
              </a:rPr>
              <a:t>Работа</a:t>
            </a:r>
            <a:r>
              <a:rPr lang="ru-RU" baseline="0" dirty="0">
                <a:solidFill>
                  <a:schemeClr val="bg1"/>
                </a:solidFill>
              </a:rPr>
              <a:t> с дефицитами</a:t>
            </a:r>
            <a:endParaRPr lang="ru-RU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Аудирование</c:v>
                </c:pt>
                <c:pt idx="1">
                  <c:v>Чтение</c:v>
                </c:pt>
                <c:pt idx="2">
                  <c:v>Грамматика</c:v>
                </c:pt>
                <c:pt idx="3">
                  <c:v>Письмо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1</c:v>
                </c:pt>
                <c:pt idx="3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33-45ED-B6CC-B319DA07F8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декабрь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Аудирование</c:v>
                </c:pt>
                <c:pt idx="1">
                  <c:v>Чтение</c:v>
                </c:pt>
                <c:pt idx="2">
                  <c:v>Грамматика</c:v>
                </c:pt>
                <c:pt idx="3">
                  <c:v>Письмо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3.2</c:v>
                </c:pt>
                <c:pt idx="2">
                  <c:v>2.8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33-45ED-B6CC-B319DA07F8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Аудирование</c:v>
                </c:pt>
                <c:pt idx="1">
                  <c:v>Чтение</c:v>
                </c:pt>
                <c:pt idx="2">
                  <c:v>Грамматика</c:v>
                </c:pt>
                <c:pt idx="3">
                  <c:v>Письмо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2.9</c:v>
                </c:pt>
                <c:pt idx="1">
                  <c:v>4.4000000000000004</c:v>
                </c:pt>
                <c:pt idx="2">
                  <c:v>3</c:v>
                </c:pt>
                <c:pt idx="3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33-45ED-B6CC-B319DA07F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446080"/>
        <c:axId val="152447616"/>
      </c:barChart>
      <c:catAx>
        <c:axId val="15244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447616"/>
        <c:crosses val="autoZero"/>
        <c:auto val="1"/>
        <c:lblAlgn val="ctr"/>
        <c:lblOffset val="100"/>
        <c:noMultiLvlLbl val="0"/>
      </c:catAx>
      <c:valAx>
        <c:axId val="15244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44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bg1"/>
                </a:solidFill>
              </a:rPr>
              <a:t>Работа с дефицитами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4138882385628856E-2"/>
          <c:y val="9.5771561269685043E-2"/>
          <c:w val="0.96822750918061617"/>
          <c:h val="0.80623892716535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Аудирование</c:v>
                </c:pt>
                <c:pt idx="1">
                  <c:v>Чтение</c:v>
                </c:pt>
                <c:pt idx="2">
                  <c:v>Грамматика</c:v>
                </c:pt>
                <c:pt idx="3">
                  <c:v>Словообразование</c:v>
                </c:pt>
                <c:pt idx="4">
                  <c:v>Письмо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2.5</c:v>
                </c:pt>
                <c:pt idx="1">
                  <c:v>2</c:v>
                </c:pt>
                <c:pt idx="2">
                  <c:v>3.5</c:v>
                </c:pt>
                <c:pt idx="3">
                  <c:v>2</c:v>
                </c:pt>
                <c:pt idx="4">
                  <c:v>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27-44E1-B342-E4EAEB31C83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декабрь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Аудирование</c:v>
                </c:pt>
                <c:pt idx="1">
                  <c:v>Чтение</c:v>
                </c:pt>
                <c:pt idx="2">
                  <c:v>Грамматика</c:v>
                </c:pt>
                <c:pt idx="3">
                  <c:v>Словообразование</c:v>
                </c:pt>
                <c:pt idx="4">
                  <c:v>Письмо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2.4</c:v>
                </c:pt>
                <c:pt idx="1">
                  <c:v>2.8</c:v>
                </c:pt>
                <c:pt idx="2">
                  <c:v>3</c:v>
                </c:pt>
                <c:pt idx="3">
                  <c:v>2.8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27-44E1-B342-E4EAEB31C83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Аудирование</c:v>
                </c:pt>
                <c:pt idx="1">
                  <c:v>Чтение</c:v>
                </c:pt>
                <c:pt idx="2">
                  <c:v>Грамматика</c:v>
                </c:pt>
                <c:pt idx="3">
                  <c:v>Словообразование</c:v>
                </c:pt>
                <c:pt idx="4">
                  <c:v>Письмо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</c:v>
                </c:pt>
                <c:pt idx="1">
                  <c:v>3.5</c:v>
                </c:pt>
                <c:pt idx="2">
                  <c:v>3.8</c:v>
                </c:pt>
                <c:pt idx="3">
                  <c:v>4</c:v>
                </c:pt>
                <c:pt idx="4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227-44E1-B342-E4EAEB31C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628096"/>
        <c:axId val="154629632"/>
      </c:barChart>
      <c:catAx>
        <c:axId val="15462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629632"/>
        <c:crosses val="autoZero"/>
        <c:auto val="1"/>
        <c:lblAlgn val="ctr"/>
        <c:lblOffset val="100"/>
        <c:noMultiLvlLbl val="0"/>
      </c:catAx>
      <c:valAx>
        <c:axId val="15462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62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2D311-E841-48CD-A9D6-F9CA4060B77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42DD6-4740-4540-A895-6D01DFA28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035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74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71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94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95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0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95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09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24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39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5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41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54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97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28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59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28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64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42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74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8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1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89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3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953578"/>
            <a:ext cx="7415927" cy="205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Отработка лексических единиц и работа с текстом с применением twee.com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4381262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Данная презентация посвящена использованию онлайн-платформы twee.com для эффективной отработки лексических единиц и работы с текстом на уроках английского языка.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862518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57" y="5870138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2316" y="5844064"/>
            <a:ext cx="2768084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DAD8E9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ukta Bold" pitchFamily="34" charset="-120"/>
              </a:rPr>
              <a:t> Марина Ермак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81072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Подготовка к ВПР </a:t>
            </a: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5A6015C6-8E24-4151-AF44-3172A6FE8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330446"/>
              </p:ext>
            </p:extLst>
          </p:nvPr>
        </p:nvGraphicFramePr>
        <p:xfrm>
          <a:off x="2438400" y="1333500"/>
          <a:ext cx="9753600" cy="65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322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81072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Подготовка к ОГЭ </a:t>
            </a: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1B7F5455-5EF5-4D11-8BD3-C517962078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012352"/>
              </p:ext>
            </p:extLst>
          </p:nvPr>
        </p:nvGraphicFramePr>
        <p:xfrm>
          <a:off x="320842" y="1509747"/>
          <a:ext cx="13860379" cy="6225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11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1657" y="632778"/>
            <a:ext cx="81072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Установка приложения </a:t>
            </a:r>
            <a:r>
              <a:rPr lang="en-US" sz="3600" dirty="0">
                <a:solidFill>
                  <a:schemeClr val="bg1"/>
                </a:solidFill>
              </a:rPr>
              <a:t>Telegram</a:t>
            </a: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Подписка на канал </a:t>
            </a:r>
            <a:r>
              <a:rPr lang="en-US" sz="3600" dirty="0" err="1">
                <a:solidFill>
                  <a:schemeClr val="bg1"/>
                </a:solidFill>
              </a:rPr>
              <a:t>NeuromateAl</a:t>
            </a: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5-20 запросов в неделю (</a:t>
            </a:r>
            <a:r>
              <a:rPr lang="en-US" sz="3600" dirty="0" err="1">
                <a:solidFill>
                  <a:schemeClr val="bg1"/>
                </a:solidFill>
              </a:rPr>
              <a:t>ChatGPT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1-3 генераций изображений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в неделю</a:t>
            </a:r>
            <a:r>
              <a:rPr lang="en-US" sz="3600" dirty="0">
                <a:solidFill>
                  <a:schemeClr val="bg1"/>
                </a:solidFill>
              </a:rPr>
              <a:t> (</a:t>
            </a:r>
            <a:r>
              <a:rPr lang="en-US" sz="3600" dirty="0" err="1">
                <a:solidFill>
                  <a:schemeClr val="bg1"/>
                </a:solidFill>
              </a:rPr>
              <a:t>Midjourney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864037" y="7209512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7217132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58967" y="7167601"/>
            <a:ext cx="2768084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DAD8E9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ukta Bold" pitchFamily="34" charset="-120"/>
              </a:rPr>
              <a:t> </a:t>
            </a:r>
            <a:r>
              <a:rPr lang="ru-RU" sz="2400" b="1" dirty="0">
                <a:solidFill>
                  <a:srgbClr val="DAD8E9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ukta Bold" pitchFamily="34" charset="-120"/>
              </a:rPr>
              <a:t>Мария </a:t>
            </a:r>
            <a:r>
              <a:rPr lang="ru-RU" sz="2400" b="1" dirty="0" err="1">
                <a:solidFill>
                  <a:srgbClr val="DAD8E9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Mukta Bold" pitchFamily="34" charset="-120"/>
              </a:rPr>
              <a:t>Ключко</a:t>
            </a:r>
            <a:endParaRPr lang="en-US" sz="24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02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6D1DDC-36FB-4E06-8142-BC4EAEAA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99" y="1406834"/>
            <a:ext cx="11006689" cy="62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471210-8F78-4789-A7F0-F2B5C2375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371600"/>
            <a:ext cx="10642600" cy="62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B8359F-C260-427C-B895-FBA78CFC1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2"/>
          <a:stretch/>
        </p:blipFill>
        <p:spPr>
          <a:xfrm>
            <a:off x="5222098" y="1496378"/>
            <a:ext cx="4722778" cy="63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7F3615-EDE7-43CC-ABBB-309430625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428" y="1750486"/>
            <a:ext cx="12141200" cy="58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61B3D8-D41A-4D84-AC12-DC062AC7F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88" y="1371600"/>
            <a:ext cx="5910274" cy="50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61B3D8-D41A-4D84-AC12-DC062AC7F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88" y="1371600"/>
            <a:ext cx="5910274" cy="5031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D3F210-276C-4A61-8B72-ED1020748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326" y="2948622"/>
            <a:ext cx="828874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8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49FB53-89CF-4ACC-A275-E6491EC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1371600"/>
            <a:ext cx="7505700" cy="6400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09C7EBF-AB76-40FE-A872-44DAB33E7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980" y="2057400"/>
            <a:ext cx="74320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6" y="329822"/>
            <a:ext cx="129023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Преимущества использования twee.com для изучения лексики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6" y="1866240"/>
            <a:ext cx="367641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Разнообразие упражнений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6" y="2504361"/>
            <a:ext cx="3898821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Twee.com предлагает широкий спектр упражнений, включая карточки, </a:t>
            </a:r>
            <a:r>
              <a:rPr lang="en-US" sz="1900" dirty="0" err="1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викторины</a:t>
            </a: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, которые помогают закрепить новые слова и выражения.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284205" y="194489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Интерактивность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5067895" y="2551413"/>
            <a:ext cx="3898821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Интерактивные упражнения на платформе делают изучение лексики более увлекательным и запоминающимся, повышая вовлеченность учащихся.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733870" y="195284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Персонализация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9566722" y="2551413"/>
            <a:ext cx="3898821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Пользователи могут создавать собственные упражнения и подбирать материалы в соответствии с уровнем знаний и интересами учащихся.</a:t>
            </a:r>
            <a:endParaRPr lang="en-US" sz="1900" dirty="0"/>
          </a:p>
        </p:txBody>
      </p:sp>
      <p:pic>
        <p:nvPicPr>
          <p:cNvPr id="1026" name="Picture 2" descr="D:\ии форум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56" y="2841195"/>
            <a:ext cx="4941343" cy="51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wee для учителей английского языка | AnkiSpeaks | Дз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470" y="2743200"/>
            <a:ext cx="3022780" cy="515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9" t="9553" r="36818" b="31782"/>
          <a:stretch/>
        </p:blipFill>
        <p:spPr bwMode="auto">
          <a:xfrm>
            <a:off x="5950296" y="2929493"/>
            <a:ext cx="4154217" cy="496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с ботом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NeuromateAl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0E177C-7644-4B0C-8B20-88B07BBFB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1572054"/>
            <a:ext cx="7289800" cy="63046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1B9A65-557C-4783-B0AC-BCE88F765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292" y="1792082"/>
            <a:ext cx="6169720" cy="60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1657" y="632778"/>
            <a:ext cx="81072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YandexGPT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Установка </a:t>
            </a:r>
            <a:r>
              <a:rPr lang="en-US" sz="3600" dirty="0">
                <a:solidFill>
                  <a:schemeClr val="bg1"/>
                </a:solidFill>
              </a:rPr>
              <a:t>Yandex</a:t>
            </a:r>
            <a:r>
              <a:rPr lang="ru-RU" sz="3600" dirty="0">
                <a:solidFill>
                  <a:schemeClr val="bg1"/>
                </a:solidFill>
              </a:rPr>
              <a:t> браузера с Алисой</a:t>
            </a: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Оценка ответа </a:t>
            </a: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chemeClr val="bg1"/>
                </a:solidFill>
              </a:rPr>
              <a:t>АлисаПРО</a:t>
            </a:r>
            <a:r>
              <a:rPr lang="ru-RU" sz="3600" dirty="0">
                <a:solidFill>
                  <a:schemeClr val="bg1"/>
                </a:solidFill>
              </a:rPr>
              <a:t>: 5 бесплатных ответов в сутки</a:t>
            </a:r>
          </a:p>
          <a:p>
            <a:pPr>
              <a:lnSpc>
                <a:spcPts val="5400"/>
              </a:lnSpc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YandexGPT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229646-1A63-40A1-90FE-6811088B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2042527"/>
            <a:ext cx="12446000" cy="58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YandexGPT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FFCC2A-B1F1-4374-B3C7-5FFA9FB7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2254250"/>
            <a:ext cx="75628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YandexGPT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FFCC2A-B1F1-4374-B3C7-5FFA9FB7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2254250"/>
            <a:ext cx="7562850" cy="5676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EEEA7A-EDC3-4AF2-A7E6-751E4A20D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675" y="1435100"/>
            <a:ext cx="767715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6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YandexGPT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FFCC2A-B1F1-4374-B3C7-5FFA9FB7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2254250"/>
            <a:ext cx="7562850" cy="5676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EEEA7A-EDC3-4AF2-A7E6-751E4A20D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675" y="1435100"/>
            <a:ext cx="767715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3BBFA0-0EB8-473A-8B69-9F1E0E7FE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500" y="2457450"/>
            <a:ext cx="6667500" cy="45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4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1657" y="632778"/>
            <a:ext cx="81072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GigaChat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Авторизация через приложение Сбербанка</a:t>
            </a: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Оценка ответа </a:t>
            </a:r>
          </a:p>
          <a:p>
            <a:pPr marL="571500" indent="-57150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Работа с файлами </a:t>
            </a:r>
            <a:r>
              <a:rPr lang="en-US" sz="3600" dirty="0">
                <a:solidFill>
                  <a:schemeClr val="bg1"/>
                </a:solidFill>
              </a:rPr>
              <a:t>pdf </a:t>
            </a:r>
            <a:r>
              <a:rPr lang="ru-RU" sz="3600" dirty="0">
                <a:solidFill>
                  <a:schemeClr val="bg1"/>
                </a:solidFill>
              </a:rPr>
              <a:t>и </a:t>
            </a:r>
            <a:r>
              <a:rPr lang="en-US" sz="3600" dirty="0">
                <a:solidFill>
                  <a:schemeClr val="bg1"/>
                </a:solidFill>
              </a:rPr>
              <a:t>txt</a:t>
            </a:r>
            <a:endParaRPr lang="ru-RU" sz="3600" dirty="0">
              <a:solidFill>
                <a:schemeClr val="bg1"/>
              </a:solidFill>
            </a:endParaRPr>
          </a:p>
          <a:p>
            <a:pPr>
              <a:lnSpc>
                <a:spcPts val="5400"/>
              </a:lnSpc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GigaChat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30BAB1-3212-44D5-AA1E-3648DDF7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2091966"/>
            <a:ext cx="12395200" cy="592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GigaChat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EC0A92-C151-4C0B-9D78-1BEAE1FE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2219325"/>
            <a:ext cx="123444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GigaChat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EC0A92-C151-4C0B-9D78-1BEAE1FE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2219325"/>
            <a:ext cx="12344400" cy="5010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E11A54-6D1D-49CC-8858-CEE97254E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275" y="1927225"/>
            <a:ext cx="11296650" cy="6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0922" y="559475"/>
            <a:ext cx="7722156" cy="1692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Создание лексических упражнений с помощью twee.com</a:t>
            </a:r>
            <a:endParaRPr lang="en-US" sz="3550" dirty="0"/>
          </a:p>
        </p:txBody>
      </p:sp>
      <p:pic>
        <p:nvPicPr>
          <p:cNvPr id="4" name="Image 1" descr="preencoded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22" y="2556510"/>
            <a:ext cx="507802" cy="5078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0922" y="3267432"/>
            <a:ext cx="225694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Простые шаги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10922" y="3671411"/>
            <a:ext cx="3708678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Создайте новый набор карточек, добавьте слова и их переводы, а также выберите тип упражнения.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2556510"/>
            <a:ext cx="507802" cy="5078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24281" y="3267432"/>
            <a:ext cx="225694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Настройка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4724281" y="3671411"/>
            <a:ext cx="3708797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Измените уровень сложности, добавьте изображения, аудио или видео, чтобы сделать упражнения более интересными.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22" y="5580459"/>
            <a:ext cx="507802" cy="5078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0922" y="6291382"/>
            <a:ext cx="225694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710922" y="6695361"/>
            <a:ext cx="3708678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.</a:t>
            </a:r>
            <a:endParaRPr lang="en-US" sz="1550" dirty="0"/>
          </a:p>
        </p:txBody>
      </p:sp>
      <p:pic>
        <p:nvPicPr>
          <p:cNvPr id="1026" name="Picture 2" descr="D:\ии форум\на форум\7kTYljSPnI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975" y="264243"/>
            <a:ext cx="4278012" cy="7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GigaChat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9CE9C0-EB13-4CFB-8C29-212291F7A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78" y="2139950"/>
            <a:ext cx="112395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GigaChat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945653-AD2F-44ED-8837-E5D8F986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165" y="2085022"/>
            <a:ext cx="1128607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GigaChat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556445-7C8A-4D00-9057-165139126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2190750"/>
            <a:ext cx="138874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GigaChat</a:t>
            </a:r>
            <a:endParaRPr lang="en-US" sz="4300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556445-7C8A-4D00-9057-165139126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2190750"/>
            <a:ext cx="13887450" cy="4457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3DE435-3A6F-48FB-B287-19FAA31D0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53176"/>
            <a:ext cx="9880600" cy="482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71657" y="632778"/>
            <a:ext cx="13250743" cy="6225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ru-RU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Генерация текста и отработка лексических единиц с </a:t>
            </a: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Apihost.ru</a:t>
            </a:r>
          </a:p>
          <a:p>
            <a:pPr marL="0" indent="0">
              <a:lnSpc>
                <a:spcPts val="5400"/>
              </a:lnSpc>
              <a:buNone/>
            </a:pPr>
            <a:endParaRPr lang="en-US" sz="43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7D3517-50FA-4035-B040-A88991759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391791"/>
            <a:ext cx="13614400" cy="51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8673" y="819983"/>
            <a:ext cx="13013055" cy="1283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ru-RU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Работа с</a:t>
            </a: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</a:t>
            </a:r>
            <a:r>
              <a:rPr lang="en-US" sz="40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текст</a:t>
            </a:r>
            <a:r>
              <a:rPr lang="ru-RU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ом</a:t>
            </a: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: как создать и применить на уроке</a:t>
            </a:r>
            <a:endParaRPr lang="en-US" sz="4000" dirty="0"/>
          </a:p>
        </p:txBody>
      </p:sp>
      <p:sp>
        <p:nvSpPr>
          <p:cNvPr id="3" name="Shape 1">
            <a:hlinkClick r:id="rId3" action="ppaction://hlinksldjump"/>
          </p:cNvPr>
          <p:cNvSpPr/>
          <p:nvPr/>
        </p:nvSpPr>
        <p:spPr>
          <a:xfrm>
            <a:off x="808673" y="2565797"/>
            <a:ext cx="2168723" cy="1291114"/>
          </a:xfrm>
          <a:prstGeom prst="roundRect">
            <a:avLst>
              <a:gd name="adj" fmla="val 7516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47274" y="2980253"/>
            <a:ext cx="107990" cy="462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250" dirty="0"/>
          </a:p>
        </p:txBody>
      </p:sp>
      <p:sp>
        <p:nvSpPr>
          <p:cNvPr id="5" name="Text 3"/>
          <p:cNvSpPr/>
          <p:nvPr/>
        </p:nvSpPr>
        <p:spPr>
          <a:xfrm>
            <a:off x="3208377" y="2796778"/>
            <a:ext cx="2567226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Выбор текста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3208377" y="3256240"/>
            <a:ext cx="8014454" cy="369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Выберите подходящий текст с учетом уровня учащихся и целей обучения.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3092887" y="3841671"/>
            <a:ext cx="10613350" cy="15240"/>
          </a:xfrm>
          <a:prstGeom prst="roundRect">
            <a:avLst>
              <a:gd name="adj" fmla="val 636768"/>
            </a:avLst>
          </a:prstGeom>
          <a:solidFill>
            <a:srgbClr val="6D4562"/>
          </a:solidFill>
          <a:ln/>
        </p:spPr>
      </p:sp>
      <p:sp>
        <p:nvSpPr>
          <p:cNvPr id="8" name="Shape 6"/>
          <p:cNvSpPr/>
          <p:nvPr/>
        </p:nvSpPr>
        <p:spPr>
          <a:xfrm>
            <a:off x="808673" y="3972401"/>
            <a:ext cx="4337566" cy="1660803"/>
          </a:xfrm>
          <a:prstGeom prst="roundRect">
            <a:avLst>
              <a:gd name="adj" fmla="val 5843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47274" y="4571762"/>
            <a:ext cx="168950" cy="462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8"/>
          <p:cNvSpPr/>
          <p:nvPr/>
        </p:nvSpPr>
        <p:spPr>
          <a:xfrm>
            <a:off x="5377220" y="4203383"/>
            <a:ext cx="5002054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Добавление интерактивных элементов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5377220" y="4662845"/>
            <a:ext cx="8213527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Вставьте в текст вопросы, пробелы для вставки слов или другие интерактивные элементы.</a:t>
            </a:r>
            <a:endParaRPr lang="en-US" sz="1800" dirty="0"/>
          </a:p>
        </p:txBody>
      </p:sp>
      <p:sp>
        <p:nvSpPr>
          <p:cNvPr id="12" name="Shape 10"/>
          <p:cNvSpPr/>
          <p:nvPr/>
        </p:nvSpPr>
        <p:spPr>
          <a:xfrm>
            <a:off x="5261729" y="5617964"/>
            <a:ext cx="8444508" cy="15240"/>
          </a:xfrm>
          <a:prstGeom prst="roundRect">
            <a:avLst>
              <a:gd name="adj" fmla="val 636768"/>
            </a:avLst>
          </a:prstGeom>
          <a:solidFill>
            <a:srgbClr val="6D4562"/>
          </a:solidFill>
          <a:ln/>
        </p:spPr>
      </p:sp>
      <p:sp>
        <p:nvSpPr>
          <p:cNvPr id="13" name="Shape 11"/>
          <p:cNvSpPr/>
          <p:nvPr/>
        </p:nvSpPr>
        <p:spPr>
          <a:xfrm>
            <a:off x="808673" y="5748695"/>
            <a:ext cx="6506528" cy="1660803"/>
          </a:xfrm>
          <a:prstGeom prst="roundRect">
            <a:avLst>
              <a:gd name="adj" fmla="val 5843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47274" y="6348055"/>
            <a:ext cx="167521" cy="462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250" dirty="0"/>
          </a:p>
        </p:txBody>
      </p:sp>
      <p:sp>
        <p:nvSpPr>
          <p:cNvPr id="15" name="Text 13"/>
          <p:cNvSpPr/>
          <p:nvPr/>
        </p:nvSpPr>
        <p:spPr>
          <a:xfrm>
            <a:off x="7546181" y="5979676"/>
            <a:ext cx="2567226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Проведение урока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7546181" y="6439138"/>
            <a:ext cx="6044565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Используйте интерактивный текст на уроке, чтобы активизировать учащихся и проверить их понимание.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965484"/>
            <a:ext cx="7415927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Заключение: эффективность и перспективы использования twee.com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5078968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Использование twee.com может значительно повысить эффективность обучения английскому языку, сделав его более интересным и доступным для учащихся.</a:t>
            </a:r>
            <a:endParaRPr lang="en-US" sz="1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и форум\на форум\KWXccI7PrV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6" y="234451"/>
            <a:ext cx="4208209" cy="766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15" y="234451"/>
            <a:ext cx="4641375" cy="746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ии форум\на форум\5iBqOZ6xk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93" y="316430"/>
            <a:ext cx="5158323" cy="62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Равнобедренный треугольник 1">
            <a:hlinkClick r:id="rId5" action="ppaction://hlinksldjump"/>
          </p:cNvPr>
          <p:cNvSpPr/>
          <p:nvPr/>
        </p:nvSpPr>
        <p:spPr>
          <a:xfrm>
            <a:off x="11120284" y="7010400"/>
            <a:ext cx="1042219" cy="6194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051729" y="6060670"/>
            <a:ext cx="1735810" cy="1053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511807" y="3670515"/>
            <a:ext cx="1735810" cy="1053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19536" y="3670515"/>
            <a:ext cx="1735810" cy="1053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19536" y="6645444"/>
            <a:ext cx="1735810" cy="1053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и форум\на форум\5iBqOZ6xk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11" y="462115"/>
            <a:ext cx="5060745" cy="70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и форум\на форум\7kTYljSPn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9" y="462115"/>
            <a:ext cx="4198375" cy="745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ии форум\на форум\2nPWo7B-o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52" y="570863"/>
            <a:ext cx="4931467" cy="779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2106" y="5037221"/>
            <a:ext cx="3497179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125453" y="2037346"/>
            <a:ext cx="3810000" cy="1299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25453" y="3713746"/>
            <a:ext cx="3497179" cy="11149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25453" y="5085347"/>
            <a:ext cx="3497179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5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ии форум\на форум\ejSgl4ZyB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5" y="443096"/>
            <a:ext cx="4758812" cy="68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ии форум\на форум\C5ARs1piM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41" y="391860"/>
            <a:ext cx="3905269" cy="69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авнобедренный треугольник 2">
            <a:hlinkClick r:id="rId4" action="ppaction://hlinksldjump"/>
          </p:cNvPr>
          <p:cNvSpPr/>
          <p:nvPr/>
        </p:nvSpPr>
        <p:spPr>
          <a:xfrm>
            <a:off x="9381633" y="7472516"/>
            <a:ext cx="1022555" cy="5899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ии форум\на форум\7MRF17eLq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911" y="391860"/>
            <a:ext cx="4478982" cy="69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и форум\на форум\qr-co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23" y="1202606"/>
            <a:ext cx="5271933" cy="52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475</Words>
  <Application>Microsoft Office PowerPoint</Application>
  <PresentationFormat>Произвольный</PresentationFormat>
  <Paragraphs>99</Paragraphs>
  <Slides>34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Mukta Bold</vt:lpstr>
      <vt:lpstr>Mukta Light</vt:lpstr>
      <vt:lpstr>Prompt Medium</vt:lpstr>
      <vt:lpstr>Calibri</vt:lpstr>
      <vt:lpstr>Microsoft YaHei UI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Дубровина Элина Николаевна</cp:lastModifiedBy>
  <cp:revision>32</cp:revision>
  <dcterms:created xsi:type="dcterms:W3CDTF">2024-12-22T08:59:59Z</dcterms:created>
  <dcterms:modified xsi:type="dcterms:W3CDTF">2025-01-17T10:38:48Z</dcterms:modified>
</cp:coreProperties>
</file>